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5DA0E-9979-4270-BCD5-00C5F1EB67C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BEAF05D-0491-86A6-9689-DD376A9BC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625FE98-AACB-06D4-BDD3-F6E927A047B8}"/>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94B9277C-0583-1D9D-1545-8B29828DAD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CA5557-05B3-3311-469B-294F784E35EC}"/>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39485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1C3CEB-51CC-748B-4E58-11056EA8C28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693AFF-9F3E-4FAE-00FC-4286252836B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2C47BDE-05B5-2907-7065-CCC0A7AEE456}"/>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C307ED0F-A708-F9E1-C428-59066E1A57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6CF5D20-5757-E280-B2A4-24D8E0BC3AD1}"/>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343045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33EB75D-0AB1-CD4C-0ED4-C0544096BB2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3F73E71-30B8-4F50-F896-1D8A892169F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0A2ECC-F010-E444-C8E9-049101C5D216}"/>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F53BBD85-228C-0386-47CE-F37FA0964C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451FFFF-54C8-F0FE-B685-60E56FFD63DE}"/>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398940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9E6AB9-203E-ACAB-1AB0-7AF6E6125F5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C94DDF9-961B-2F51-F7D9-8CA7941A878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D78B2E-B791-CDD2-4562-2B2694C387E3}"/>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7793553E-8239-53ED-1B70-F13CF506970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15608F-24B9-12D1-99A4-F7581B76CFCD}"/>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1936955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C8B15F-E168-2E84-57F8-2A639F6E5FF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3956FCF-5F48-4BD6-AC5C-DE48749695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651B82C-0E2E-E01F-A530-7A252BCA3E02}"/>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21C7AB50-BCA9-3A77-8AC8-3794F549BD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0CBC41-1FE5-BF60-DEEE-754993A4EA17}"/>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194302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66E1EC-AC34-B781-F422-EFFEC105A4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8EFCF9F-44E3-F514-1758-38C6A83C35A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F36007F-281A-8A21-65F3-28389E9F6EE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CAD4BF0-7F3F-5825-DAF6-B1BB0D2985B4}"/>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6" name="Espace réservé du pied de page 5">
            <a:extLst>
              <a:ext uri="{FF2B5EF4-FFF2-40B4-BE49-F238E27FC236}">
                <a16:creationId xmlns:a16="http://schemas.microsoft.com/office/drawing/2014/main" id="{4F11A90F-4AF9-1E00-78A7-1A460A635A0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BDA36E0-3853-E8A5-6C03-938E0194C4CC}"/>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4236591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96F7DD-CDBE-6B00-FD87-972C2A57029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AE6586C-607D-D0B7-F1D4-45E98D3444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EA8D537-04B2-09F9-3423-E0CDA7AF49D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6F38018-861C-E0D8-5B7F-BEB60E13C6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478D8FD-8E64-D3AC-D960-9111C790164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FEDD309-4179-63E6-408C-728C5C4694F8}"/>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8" name="Espace réservé du pied de page 7">
            <a:extLst>
              <a:ext uri="{FF2B5EF4-FFF2-40B4-BE49-F238E27FC236}">
                <a16:creationId xmlns:a16="http://schemas.microsoft.com/office/drawing/2014/main" id="{85A78685-844E-47A1-2709-74B84CC4210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30B365F-201D-BC17-443C-7F4D1A99C025}"/>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205737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EC51C6-D37F-D349-EF35-21748535E63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A875F6D-7F01-7564-EA71-0669CC2B71E8}"/>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4" name="Espace réservé du pied de page 3">
            <a:extLst>
              <a:ext uri="{FF2B5EF4-FFF2-40B4-BE49-F238E27FC236}">
                <a16:creationId xmlns:a16="http://schemas.microsoft.com/office/drawing/2014/main" id="{E3BD237D-3D31-A727-80DE-02892A88410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A87BC60-353B-AC13-ED08-0E70331C0F38}"/>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3463345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F5D4F3F-8482-6D14-4B37-DFACB44594AC}"/>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3" name="Espace réservé du pied de page 2">
            <a:extLst>
              <a:ext uri="{FF2B5EF4-FFF2-40B4-BE49-F238E27FC236}">
                <a16:creationId xmlns:a16="http://schemas.microsoft.com/office/drawing/2014/main" id="{CFF1DD75-2257-D59A-068D-676CC9F4507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8796867-7ED5-B7C7-DD58-DA1A1756A4EC}"/>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2398759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F35F28-3713-E0F7-A76E-651BA793793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9176FFE-00A7-6C56-4B6F-CDA229E4D8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207D828-DE2F-DF98-F515-A347179F7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2E3E9A9-6513-CB4E-6A8F-D969314D2782}"/>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6" name="Espace réservé du pied de page 5">
            <a:extLst>
              <a:ext uri="{FF2B5EF4-FFF2-40B4-BE49-F238E27FC236}">
                <a16:creationId xmlns:a16="http://schemas.microsoft.com/office/drawing/2014/main" id="{C26A71AE-AD88-BE69-C6FA-23E8119A0F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F76C3D4-58DA-CF65-5AF3-DCE291D6A973}"/>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407562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7CECB-EDFF-1B73-C7E2-1848C5EFE7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2B08C9E-6B78-D700-8C63-205B99A64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3CCB432-FF56-1203-3BFC-279EC85A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43C14DC-3893-4758-8B54-518AE6FB2170}"/>
              </a:ext>
            </a:extLst>
          </p:cNvPr>
          <p:cNvSpPr>
            <a:spLocks noGrp="1"/>
          </p:cNvSpPr>
          <p:nvPr>
            <p:ph type="dt" sz="half" idx="10"/>
          </p:nvPr>
        </p:nvSpPr>
        <p:spPr/>
        <p:txBody>
          <a:bodyPr/>
          <a:lstStyle/>
          <a:p>
            <a:fld id="{A089DA0B-FBEE-4D02-8B7C-D1AC5BEBA9C3}" type="datetimeFigureOut">
              <a:rPr lang="fr-FR" smtClean="0"/>
              <a:t>23/08/2024</a:t>
            </a:fld>
            <a:endParaRPr lang="fr-FR"/>
          </a:p>
        </p:txBody>
      </p:sp>
      <p:sp>
        <p:nvSpPr>
          <p:cNvPr id="6" name="Espace réservé du pied de page 5">
            <a:extLst>
              <a:ext uri="{FF2B5EF4-FFF2-40B4-BE49-F238E27FC236}">
                <a16:creationId xmlns:a16="http://schemas.microsoft.com/office/drawing/2014/main" id="{58F82CA6-08E6-2089-B784-0C101E7D6B2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BAB774C-925C-8A4D-CA7C-0D1024017C7D}"/>
              </a:ext>
            </a:extLst>
          </p:cNvPr>
          <p:cNvSpPr>
            <a:spLocks noGrp="1"/>
          </p:cNvSpPr>
          <p:nvPr>
            <p:ph type="sldNum" sz="quarter" idx="12"/>
          </p:nvPr>
        </p:nvSpPr>
        <p:spPr/>
        <p:txBody>
          <a:bodyPr/>
          <a:lstStyle/>
          <a:p>
            <a:fld id="{59539C28-7CF5-4476-8360-7F0572D502EB}" type="slidenum">
              <a:rPr lang="fr-FR" smtClean="0"/>
              <a:t>‹N°›</a:t>
            </a:fld>
            <a:endParaRPr lang="fr-FR"/>
          </a:p>
        </p:txBody>
      </p:sp>
    </p:spTree>
    <p:extLst>
      <p:ext uri="{BB962C8B-B14F-4D97-AF65-F5344CB8AC3E}">
        <p14:creationId xmlns:p14="http://schemas.microsoft.com/office/powerpoint/2010/main" val="3879428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5DF46A1-821C-F0CA-E0D8-3C36A4CE03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155836C-9F44-30AB-CE4E-CA32C3A64B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EB2F614-C88A-5487-E002-9903F23E7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89DA0B-FBEE-4D02-8B7C-D1AC5BEBA9C3}" type="datetimeFigureOut">
              <a:rPr lang="fr-FR" smtClean="0"/>
              <a:t>23/08/2024</a:t>
            </a:fld>
            <a:endParaRPr lang="fr-FR"/>
          </a:p>
        </p:txBody>
      </p:sp>
      <p:sp>
        <p:nvSpPr>
          <p:cNvPr id="5" name="Espace réservé du pied de page 4">
            <a:extLst>
              <a:ext uri="{FF2B5EF4-FFF2-40B4-BE49-F238E27FC236}">
                <a16:creationId xmlns:a16="http://schemas.microsoft.com/office/drawing/2014/main" id="{581E5B35-6F7E-EA5C-A14A-D5AE00520D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D8ED5D5-D905-D4D1-EE70-A6E3E17D55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539C28-7CF5-4476-8360-7F0572D502EB}" type="slidenum">
              <a:rPr lang="fr-FR" smtClean="0"/>
              <a:t>‹N°›</a:t>
            </a:fld>
            <a:endParaRPr lang="fr-FR"/>
          </a:p>
        </p:txBody>
      </p:sp>
    </p:spTree>
    <p:extLst>
      <p:ext uri="{BB962C8B-B14F-4D97-AF65-F5344CB8AC3E}">
        <p14:creationId xmlns:p14="http://schemas.microsoft.com/office/powerpoint/2010/main" val="445463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uvb.monclub.app/"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50E3C16-2FFE-F77B-0FC8-A22D1B4B4658}"/>
              </a:ext>
            </a:extLst>
          </p:cNvPr>
          <p:cNvSpPr txBox="1"/>
          <p:nvPr/>
        </p:nvSpPr>
        <p:spPr>
          <a:xfrm>
            <a:off x="2497835" y="312992"/>
            <a:ext cx="7196329" cy="400110"/>
          </a:xfrm>
          <a:prstGeom prst="rect">
            <a:avLst/>
          </a:prstGeom>
          <a:solidFill>
            <a:srgbClr val="00B0F0"/>
          </a:solidFill>
        </p:spPr>
        <p:txBody>
          <a:bodyPr wrap="none" rtlCol="0">
            <a:spAutoFit/>
          </a:bodyPr>
          <a:lstStyle/>
          <a:p>
            <a:pPr algn="ctr"/>
            <a:r>
              <a:rPr lang="fr-FR" sz="2000" b="1" dirty="0"/>
              <a:t>  Pour vous inscrire au Badminton saison 2024-25, suivez le guide  </a:t>
            </a:r>
          </a:p>
        </p:txBody>
      </p:sp>
      <p:sp>
        <p:nvSpPr>
          <p:cNvPr id="5" name="ZoneTexte 4">
            <a:extLst>
              <a:ext uri="{FF2B5EF4-FFF2-40B4-BE49-F238E27FC236}">
                <a16:creationId xmlns:a16="http://schemas.microsoft.com/office/drawing/2014/main" id="{89ED53D1-C3F8-6B41-629A-AC6B40029E13}"/>
              </a:ext>
            </a:extLst>
          </p:cNvPr>
          <p:cNvSpPr txBox="1"/>
          <p:nvPr/>
        </p:nvSpPr>
        <p:spPr>
          <a:xfrm>
            <a:off x="845061" y="921089"/>
            <a:ext cx="8246168" cy="1077218"/>
          </a:xfrm>
          <a:prstGeom prst="rect">
            <a:avLst/>
          </a:prstGeom>
          <a:noFill/>
        </p:spPr>
        <p:txBody>
          <a:bodyPr wrap="none" rtlCol="0">
            <a:spAutoFit/>
          </a:bodyPr>
          <a:lstStyle/>
          <a:p>
            <a:r>
              <a:rPr lang="fr-FR" sz="1600" dirty="0"/>
              <a:t>Au préalable, consultez la fiche planning et choisissez le type de cours qui vous intéresse. </a:t>
            </a:r>
            <a:br>
              <a:rPr lang="fr-FR" sz="1600" dirty="0"/>
            </a:br>
            <a:br>
              <a:rPr lang="fr-FR" sz="1600" dirty="0"/>
            </a:br>
            <a:r>
              <a:rPr lang="fr-FR" sz="1600" dirty="0"/>
              <a:t>Dorénavant, les inscriptions se font en ligne sur l’application « </a:t>
            </a:r>
            <a:r>
              <a:rPr lang="fr-FR" sz="1600" dirty="0" err="1"/>
              <a:t>MonClub</a:t>
            </a:r>
            <a:r>
              <a:rPr lang="fr-FR" sz="1600" dirty="0"/>
              <a:t> » proposée par le TUVB :</a:t>
            </a:r>
            <a:br>
              <a:rPr lang="fr-FR" sz="1600" dirty="0"/>
            </a:br>
            <a:r>
              <a:rPr lang="fr-FR" sz="1600" dirty="0"/>
              <a:t>suivez le lien    </a:t>
            </a:r>
            <a:r>
              <a:rPr kumimoji="0" lang="fr-FR" altLang="fr-FR" sz="1600" b="0" i="0" u="none" strike="noStrike" cap="none" normalizeH="0" baseline="0" dirty="0">
                <a:ln>
                  <a:noFill/>
                </a:ln>
                <a:solidFill>
                  <a:schemeClr val="tx1"/>
                </a:solidFill>
                <a:effectLst/>
                <a:latin typeface="Arial Unicode MS"/>
                <a:hlinkClick r:id="rId2"/>
              </a:rPr>
              <a:t>https://tuvb.monclub.app/</a:t>
            </a:r>
            <a:r>
              <a:rPr kumimoji="0" lang="fr-FR" altLang="fr-FR" sz="1200" b="0" i="0" u="none" strike="noStrike" cap="none" normalizeH="0" baseline="0" dirty="0">
                <a:ln>
                  <a:noFill/>
                </a:ln>
                <a:solidFill>
                  <a:schemeClr val="tx1"/>
                </a:solidFill>
                <a:effectLst/>
              </a:rPr>
              <a:t>      </a:t>
            </a:r>
            <a:r>
              <a:rPr kumimoji="0" lang="fr-FR" sz="1600" b="0" i="0" u="none" strike="noStrike" kern="1200" cap="none" spc="0" normalizeH="0" baseline="0" noProof="0" dirty="0">
                <a:ln>
                  <a:noFill/>
                </a:ln>
                <a:solidFill>
                  <a:prstClr val="black"/>
                </a:solidFill>
                <a:effectLst/>
                <a:uLnTx/>
                <a:uFillTx/>
                <a:latin typeface="Aptos" panose="02110004020202020204"/>
                <a:ea typeface="+mn-ea"/>
                <a:cs typeface="+mn-cs"/>
              </a:rPr>
              <a:t>ou faites un copier-coller dans votre explorateur.</a:t>
            </a:r>
            <a:endParaRPr lang="fr-FR" sz="1600" dirty="0"/>
          </a:p>
        </p:txBody>
      </p:sp>
      <p:pic>
        <p:nvPicPr>
          <p:cNvPr id="8" name="Image 7">
            <a:extLst>
              <a:ext uri="{FF2B5EF4-FFF2-40B4-BE49-F238E27FC236}">
                <a16:creationId xmlns:a16="http://schemas.microsoft.com/office/drawing/2014/main" id="{185D8BFE-91C7-53A4-E8F9-FA5982E0D6DA}"/>
              </a:ext>
            </a:extLst>
          </p:cNvPr>
          <p:cNvPicPr>
            <a:picLocks noChangeAspect="1"/>
          </p:cNvPicPr>
          <p:nvPr/>
        </p:nvPicPr>
        <p:blipFill>
          <a:blip r:embed="rId3"/>
          <a:stretch>
            <a:fillRect/>
          </a:stretch>
        </p:blipFill>
        <p:spPr>
          <a:xfrm>
            <a:off x="1159497" y="3419249"/>
            <a:ext cx="3025753" cy="2791273"/>
          </a:xfrm>
          <a:prstGeom prst="rect">
            <a:avLst/>
          </a:prstGeom>
        </p:spPr>
      </p:pic>
      <p:sp>
        <p:nvSpPr>
          <p:cNvPr id="9" name="Flèche : gauche 8">
            <a:extLst>
              <a:ext uri="{FF2B5EF4-FFF2-40B4-BE49-F238E27FC236}">
                <a16:creationId xmlns:a16="http://schemas.microsoft.com/office/drawing/2014/main" id="{51DDD2D2-4029-1109-A370-E9B6AAA589AF}"/>
              </a:ext>
            </a:extLst>
          </p:cNvPr>
          <p:cNvSpPr/>
          <p:nvPr/>
        </p:nvSpPr>
        <p:spPr>
          <a:xfrm>
            <a:off x="3120628" y="4393794"/>
            <a:ext cx="755262" cy="245573"/>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CE8AD5B6-0E24-758F-B04A-2FC2AE167F3B}"/>
              </a:ext>
            </a:extLst>
          </p:cNvPr>
          <p:cNvSpPr txBox="1"/>
          <p:nvPr/>
        </p:nvSpPr>
        <p:spPr>
          <a:xfrm>
            <a:off x="5402272" y="2370717"/>
            <a:ext cx="3704021" cy="338554"/>
          </a:xfrm>
          <a:prstGeom prst="rect">
            <a:avLst/>
          </a:prstGeom>
          <a:noFill/>
        </p:spPr>
        <p:txBody>
          <a:bodyPr wrap="square" rtlCol="0">
            <a:spAutoFit/>
          </a:bodyPr>
          <a:lstStyle/>
          <a:p>
            <a:r>
              <a:rPr lang="fr-FR" sz="1600" dirty="0"/>
              <a:t>Puis cliquez sur  « tout voir» *</a:t>
            </a:r>
          </a:p>
        </p:txBody>
      </p:sp>
      <p:pic>
        <p:nvPicPr>
          <p:cNvPr id="12" name="Image 11">
            <a:extLst>
              <a:ext uri="{FF2B5EF4-FFF2-40B4-BE49-F238E27FC236}">
                <a16:creationId xmlns:a16="http://schemas.microsoft.com/office/drawing/2014/main" id="{69E5A24B-2A04-994A-CEB3-F81F1F2DB2D0}"/>
              </a:ext>
            </a:extLst>
          </p:cNvPr>
          <p:cNvPicPr>
            <a:picLocks noChangeAspect="1"/>
          </p:cNvPicPr>
          <p:nvPr/>
        </p:nvPicPr>
        <p:blipFill rotWithShape="1">
          <a:blip r:embed="rId4"/>
          <a:srcRect l="10097" t="8564" r="14453" b="6149"/>
          <a:stretch/>
        </p:blipFill>
        <p:spPr>
          <a:xfrm>
            <a:off x="5558636" y="3419249"/>
            <a:ext cx="3232442" cy="2704192"/>
          </a:xfrm>
          <a:prstGeom prst="rect">
            <a:avLst/>
          </a:prstGeom>
        </p:spPr>
      </p:pic>
      <p:sp>
        <p:nvSpPr>
          <p:cNvPr id="13" name="ZoneTexte 12">
            <a:extLst>
              <a:ext uri="{FF2B5EF4-FFF2-40B4-BE49-F238E27FC236}">
                <a16:creationId xmlns:a16="http://schemas.microsoft.com/office/drawing/2014/main" id="{C758CF08-EDBC-D842-C01B-81B0522FCD4D}"/>
              </a:ext>
            </a:extLst>
          </p:cNvPr>
          <p:cNvSpPr txBox="1"/>
          <p:nvPr/>
        </p:nvSpPr>
        <p:spPr>
          <a:xfrm>
            <a:off x="845061" y="2142102"/>
            <a:ext cx="3630302" cy="1077218"/>
          </a:xfrm>
          <a:prstGeom prst="rect">
            <a:avLst/>
          </a:prstGeom>
          <a:noFill/>
        </p:spPr>
        <p:txBody>
          <a:bodyPr wrap="square" rtlCol="0">
            <a:spAutoFit/>
          </a:bodyPr>
          <a:lstStyle/>
          <a:p>
            <a:r>
              <a:rPr lang="fr-FR" sz="1600" dirty="0"/>
              <a:t>Sur la page d’accueil, ne créez pas </a:t>
            </a:r>
            <a:br>
              <a:rPr lang="fr-FR" sz="1600" dirty="0"/>
            </a:br>
            <a:r>
              <a:rPr lang="fr-FR" sz="1600" dirty="0"/>
              <a:t>de suite votre compte, </a:t>
            </a:r>
            <a:br>
              <a:rPr lang="fr-FR" sz="1600" dirty="0"/>
            </a:br>
            <a:r>
              <a:rPr lang="fr-FR" sz="1600" dirty="0"/>
              <a:t>cliquez sur « consulter les activités »</a:t>
            </a:r>
            <a:br>
              <a:rPr lang="fr-FR" sz="1600" dirty="0"/>
            </a:br>
            <a:endParaRPr lang="fr-FR" sz="1600" dirty="0"/>
          </a:p>
        </p:txBody>
      </p:sp>
      <p:sp>
        <p:nvSpPr>
          <p:cNvPr id="14" name="Flèche : gauche 13">
            <a:extLst>
              <a:ext uri="{FF2B5EF4-FFF2-40B4-BE49-F238E27FC236}">
                <a16:creationId xmlns:a16="http://schemas.microsoft.com/office/drawing/2014/main" id="{6B5F4436-B600-8F8C-9C48-05D8C0D7BB09}"/>
              </a:ext>
            </a:extLst>
          </p:cNvPr>
          <p:cNvSpPr/>
          <p:nvPr/>
        </p:nvSpPr>
        <p:spPr>
          <a:xfrm flipH="1">
            <a:off x="6361080" y="5593611"/>
            <a:ext cx="692893" cy="242426"/>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580B0622-2210-2254-0BA4-B68B128F42C7}"/>
              </a:ext>
            </a:extLst>
          </p:cNvPr>
          <p:cNvSpPr txBox="1"/>
          <p:nvPr/>
        </p:nvSpPr>
        <p:spPr>
          <a:xfrm>
            <a:off x="9407952" y="3737631"/>
            <a:ext cx="2488676" cy="1169551"/>
          </a:xfrm>
          <a:prstGeom prst="rect">
            <a:avLst/>
          </a:prstGeom>
          <a:noFill/>
        </p:spPr>
        <p:txBody>
          <a:bodyPr wrap="square" rtlCol="0">
            <a:spAutoFit/>
          </a:bodyPr>
          <a:lstStyle/>
          <a:p>
            <a:r>
              <a:rPr lang="fr-FR" sz="1400" dirty="0"/>
              <a:t>*   Vous pouvez aussi passer par le filtre qui vous présentera tous les sports au TUVB accessibles pour la date de naissance saisie</a:t>
            </a:r>
          </a:p>
        </p:txBody>
      </p:sp>
      <p:sp>
        <p:nvSpPr>
          <p:cNvPr id="3" name="ZoneTexte 2">
            <a:extLst>
              <a:ext uri="{FF2B5EF4-FFF2-40B4-BE49-F238E27FC236}">
                <a16:creationId xmlns:a16="http://schemas.microsoft.com/office/drawing/2014/main" id="{189FE777-1715-2831-1F0A-D2223132C198}"/>
              </a:ext>
            </a:extLst>
          </p:cNvPr>
          <p:cNvSpPr txBox="1"/>
          <p:nvPr/>
        </p:nvSpPr>
        <p:spPr>
          <a:xfrm>
            <a:off x="10908729" y="174492"/>
            <a:ext cx="987899" cy="276999"/>
          </a:xfrm>
          <a:prstGeom prst="rect">
            <a:avLst/>
          </a:prstGeom>
          <a:noFill/>
        </p:spPr>
        <p:txBody>
          <a:bodyPr wrap="none" rtlCol="0">
            <a:spAutoFit/>
          </a:bodyPr>
          <a:lstStyle/>
          <a:p>
            <a:r>
              <a:rPr lang="fr-FR" sz="1200" dirty="0"/>
              <a:t>V1 pour tous</a:t>
            </a:r>
          </a:p>
        </p:txBody>
      </p:sp>
    </p:spTree>
    <p:extLst>
      <p:ext uri="{BB962C8B-B14F-4D97-AF65-F5344CB8AC3E}">
        <p14:creationId xmlns:p14="http://schemas.microsoft.com/office/powerpoint/2010/main" val="1422905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E210A48C-2B71-801E-58DA-DD4AF79763C4}"/>
              </a:ext>
            </a:extLst>
          </p:cNvPr>
          <p:cNvSpPr txBox="1"/>
          <p:nvPr/>
        </p:nvSpPr>
        <p:spPr>
          <a:xfrm>
            <a:off x="370240" y="448434"/>
            <a:ext cx="3240311" cy="892552"/>
          </a:xfrm>
          <a:prstGeom prst="rect">
            <a:avLst/>
          </a:prstGeom>
          <a:noFill/>
        </p:spPr>
        <p:txBody>
          <a:bodyPr wrap="none" rtlCol="0">
            <a:spAutoFit/>
          </a:bodyPr>
          <a:lstStyle/>
          <a:p>
            <a:r>
              <a:rPr lang="fr-FR" sz="1600" dirty="0"/>
              <a:t>Dans activités, choisir « badminton »</a:t>
            </a:r>
            <a:br>
              <a:rPr lang="fr-FR" sz="1600" dirty="0"/>
            </a:br>
            <a:r>
              <a:rPr lang="fr-FR" dirty="0"/>
              <a:t> </a:t>
            </a:r>
            <a:br>
              <a:rPr lang="fr-FR" dirty="0"/>
            </a:br>
            <a:endParaRPr lang="fr-FR" dirty="0"/>
          </a:p>
        </p:txBody>
      </p:sp>
      <p:pic>
        <p:nvPicPr>
          <p:cNvPr id="8" name="Image 7">
            <a:extLst>
              <a:ext uri="{FF2B5EF4-FFF2-40B4-BE49-F238E27FC236}">
                <a16:creationId xmlns:a16="http://schemas.microsoft.com/office/drawing/2014/main" id="{3797B127-DB86-6599-B1CE-AE5FBAACAF6A}"/>
              </a:ext>
            </a:extLst>
          </p:cNvPr>
          <p:cNvPicPr>
            <a:picLocks noChangeAspect="1"/>
          </p:cNvPicPr>
          <p:nvPr/>
        </p:nvPicPr>
        <p:blipFill>
          <a:blip r:embed="rId2"/>
          <a:stretch>
            <a:fillRect/>
          </a:stretch>
        </p:blipFill>
        <p:spPr>
          <a:xfrm>
            <a:off x="365080" y="1196253"/>
            <a:ext cx="3911550" cy="2771481"/>
          </a:xfrm>
          <a:prstGeom prst="rect">
            <a:avLst/>
          </a:prstGeom>
        </p:spPr>
      </p:pic>
      <p:pic>
        <p:nvPicPr>
          <p:cNvPr id="10" name="Image 9">
            <a:extLst>
              <a:ext uri="{FF2B5EF4-FFF2-40B4-BE49-F238E27FC236}">
                <a16:creationId xmlns:a16="http://schemas.microsoft.com/office/drawing/2014/main" id="{77C491B5-EAAE-3644-3F70-D758F13845EC}"/>
              </a:ext>
            </a:extLst>
          </p:cNvPr>
          <p:cNvPicPr>
            <a:picLocks noChangeAspect="1"/>
          </p:cNvPicPr>
          <p:nvPr/>
        </p:nvPicPr>
        <p:blipFill>
          <a:blip r:embed="rId3"/>
          <a:stretch>
            <a:fillRect/>
          </a:stretch>
        </p:blipFill>
        <p:spPr>
          <a:xfrm>
            <a:off x="4689367" y="1967371"/>
            <a:ext cx="2497943" cy="3061277"/>
          </a:xfrm>
          <a:prstGeom prst="rect">
            <a:avLst/>
          </a:prstGeom>
        </p:spPr>
      </p:pic>
      <p:sp>
        <p:nvSpPr>
          <p:cNvPr id="11" name="ZoneTexte 10">
            <a:extLst>
              <a:ext uri="{FF2B5EF4-FFF2-40B4-BE49-F238E27FC236}">
                <a16:creationId xmlns:a16="http://schemas.microsoft.com/office/drawing/2014/main" id="{92446B8F-62E4-E6EC-0204-D66FD05508C1}"/>
              </a:ext>
            </a:extLst>
          </p:cNvPr>
          <p:cNvSpPr txBox="1"/>
          <p:nvPr/>
        </p:nvSpPr>
        <p:spPr>
          <a:xfrm>
            <a:off x="4331350" y="396034"/>
            <a:ext cx="3146759" cy="1600438"/>
          </a:xfrm>
          <a:prstGeom prst="rect">
            <a:avLst/>
          </a:prstGeom>
          <a:noFill/>
        </p:spPr>
        <p:txBody>
          <a:bodyPr wrap="none" rtlCol="0">
            <a:spAutoFit/>
          </a:bodyPr>
          <a:lstStyle/>
          <a:p>
            <a:r>
              <a:rPr lang="fr-FR" sz="1600" dirty="0"/>
              <a:t>Vous pouvez maintenant explorer </a:t>
            </a:r>
            <a:br>
              <a:rPr lang="fr-FR" sz="1600" dirty="0"/>
            </a:br>
            <a:r>
              <a:rPr lang="fr-FR" sz="1600" dirty="0"/>
              <a:t>toutes les formules proposées </a:t>
            </a:r>
            <a:br>
              <a:rPr lang="fr-FR" sz="1600" dirty="0"/>
            </a:br>
            <a:r>
              <a:rPr lang="fr-FR" sz="1600" dirty="0"/>
              <a:t>pour le </a:t>
            </a:r>
            <a:r>
              <a:rPr lang="fr-FR" sz="1600" dirty="0" err="1"/>
              <a:t>bad</a:t>
            </a:r>
            <a:br>
              <a:rPr lang="fr-FR" sz="1600" dirty="0"/>
            </a:br>
            <a:r>
              <a:rPr lang="fr-FR" sz="1600" dirty="0"/>
              <a:t>ou </a:t>
            </a:r>
            <a:br>
              <a:rPr lang="fr-FR" sz="1600" dirty="0"/>
            </a:br>
            <a:r>
              <a:rPr lang="fr-FR" sz="1600" dirty="0"/>
              <a:t>limiter l’affichage grâce au filtre âge</a:t>
            </a:r>
          </a:p>
          <a:p>
            <a:endParaRPr lang="fr-FR" dirty="0"/>
          </a:p>
        </p:txBody>
      </p:sp>
      <p:sp>
        <p:nvSpPr>
          <p:cNvPr id="12" name="ZoneTexte 11">
            <a:extLst>
              <a:ext uri="{FF2B5EF4-FFF2-40B4-BE49-F238E27FC236}">
                <a16:creationId xmlns:a16="http://schemas.microsoft.com/office/drawing/2014/main" id="{AF221312-1951-382F-F661-BF100F396667}"/>
              </a:ext>
            </a:extLst>
          </p:cNvPr>
          <p:cNvSpPr txBox="1"/>
          <p:nvPr/>
        </p:nvSpPr>
        <p:spPr>
          <a:xfrm>
            <a:off x="7890846" y="448542"/>
            <a:ext cx="3628942" cy="338554"/>
          </a:xfrm>
          <a:prstGeom prst="rect">
            <a:avLst/>
          </a:prstGeom>
          <a:noFill/>
        </p:spPr>
        <p:txBody>
          <a:bodyPr wrap="none" rtlCol="0">
            <a:spAutoFit/>
          </a:bodyPr>
          <a:lstStyle/>
          <a:p>
            <a:r>
              <a:rPr lang="fr-FR" sz="1600" dirty="0"/>
              <a:t>Cliquez sur la formule qui vous intéresse, </a:t>
            </a:r>
          </a:p>
        </p:txBody>
      </p:sp>
      <p:sp>
        <p:nvSpPr>
          <p:cNvPr id="15" name="Flèche : gauche 14">
            <a:extLst>
              <a:ext uri="{FF2B5EF4-FFF2-40B4-BE49-F238E27FC236}">
                <a16:creationId xmlns:a16="http://schemas.microsoft.com/office/drawing/2014/main" id="{72D606C1-24A2-3222-64F6-FC0AC55D28D4}"/>
              </a:ext>
            </a:extLst>
          </p:cNvPr>
          <p:cNvSpPr/>
          <p:nvPr/>
        </p:nvSpPr>
        <p:spPr>
          <a:xfrm>
            <a:off x="2855289" y="2459206"/>
            <a:ext cx="755262" cy="245573"/>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 gauche 16">
            <a:extLst>
              <a:ext uri="{FF2B5EF4-FFF2-40B4-BE49-F238E27FC236}">
                <a16:creationId xmlns:a16="http://schemas.microsoft.com/office/drawing/2014/main" id="{04709C9F-072C-CF29-9AF2-71D680942E78}"/>
              </a:ext>
            </a:extLst>
          </p:cNvPr>
          <p:cNvSpPr/>
          <p:nvPr/>
        </p:nvSpPr>
        <p:spPr>
          <a:xfrm rot="16200000">
            <a:off x="6186390" y="2486315"/>
            <a:ext cx="755262" cy="245573"/>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31CB089D-A2DE-8042-BCF2-C5FACCE1E3AA}"/>
              </a:ext>
            </a:extLst>
          </p:cNvPr>
          <p:cNvSpPr txBox="1"/>
          <p:nvPr/>
        </p:nvSpPr>
        <p:spPr>
          <a:xfrm>
            <a:off x="7890846" y="1005156"/>
            <a:ext cx="3726918" cy="2123658"/>
          </a:xfrm>
          <a:prstGeom prst="rect">
            <a:avLst/>
          </a:prstGeom>
          <a:noFill/>
        </p:spPr>
        <p:txBody>
          <a:bodyPr wrap="none" rtlCol="0">
            <a:spAutoFit/>
          </a:bodyPr>
          <a:lstStyle/>
          <a:p>
            <a:r>
              <a:rPr lang="fr-FR" sz="1600" dirty="0"/>
              <a:t>Pour les formules adultes, </a:t>
            </a:r>
            <a:br>
              <a:rPr lang="fr-FR" sz="1600" dirty="0"/>
            </a:br>
            <a:r>
              <a:rPr lang="fr-FR" sz="1600" dirty="0"/>
              <a:t>cliquez sur le jour souhaité </a:t>
            </a:r>
            <a:br>
              <a:rPr lang="fr-FR" sz="1600" dirty="0"/>
            </a:br>
            <a:r>
              <a:rPr lang="fr-FR" sz="1600" dirty="0"/>
              <a:t>choisissez votre créneau </a:t>
            </a:r>
            <a:br>
              <a:rPr lang="fr-FR" sz="1600" dirty="0"/>
            </a:br>
            <a:br>
              <a:rPr lang="fr-FR" sz="1600" dirty="0"/>
            </a:br>
            <a:r>
              <a:rPr lang="fr-FR" sz="1600" dirty="0"/>
              <a:t>et maintenant l’application vous demande </a:t>
            </a:r>
            <a:br>
              <a:rPr lang="fr-FR" sz="1600" dirty="0"/>
            </a:br>
            <a:r>
              <a:rPr lang="fr-FR" sz="1600" dirty="0"/>
              <a:t>de créer votre compte</a:t>
            </a:r>
            <a:br>
              <a:rPr lang="fr-FR" dirty="0"/>
            </a:br>
            <a:br>
              <a:rPr lang="fr-FR" dirty="0"/>
            </a:br>
            <a:endParaRPr lang="fr-FR" dirty="0"/>
          </a:p>
        </p:txBody>
      </p:sp>
      <p:pic>
        <p:nvPicPr>
          <p:cNvPr id="3" name="Image 2">
            <a:extLst>
              <a:ext uri="{FF2B5EF4-FFF2-40B4-BE49-F238E27FC236}">
                <a16:creationId xmlns:a16="http://schemas.microsoft.com/office/drawing/2014/main" id="{F091633E-641F-5FA4-BF40-50D0923C2CC6}"/>
              </a:ext>
            </a:extLst>
          </p:cNvPr>
          <p:cNvPicPr>
            <a:picLocks noChangeAspect="1"/>
          </p:cNvPicPr>
          <p:nvPr/>
        </p:nvPicPr>
        <p:blipFill>
          <a:blip r:embed="rId4"/>
          <a:stretch>
            <a:fillRect/>
          </a:stretch>
        </p:blipFill>
        <p:spPr>
          <a:xfrm>
            <a:off x="537053" y="4217044"/>
            <a:ext cx="2695867" cy="2123659"/>
          </a:xfrm>
          <a:prstGeom prst="rect">
            <a:avLst/>
          </a:prstGeom>
        </p:spPr>
      </p:pic>
      <p:sp>
        <p:nvSpPr>
          <p:cNvPr id="4" name="Flèche : gauche 3">
            <a:extLst>
              <a:ext uri="{FF2B5EF4-FFF2-40B4-BE49-F238E27FC236}">
                <a16:creationId xmlns:a16="http://schemas.microsoft.com/office/drawing/2014/main" id="{AEFAEE26-5B4A-9514-E787-8E6652A3D54C}"/>
              </a:ext>
            </a:extLst>
          </p:cNvPr>
          <p:cNvSpPr/>
          <p:nvPr/>
        </p:nvSpPr>
        <p:spPr>
          <a:xfrm>
            <a:off x="2320855" y="5028648"/>
            <a:ext cx="755262" cy="245573"/>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2590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5DE35E3-7279-AEEA-103C-6C385517C2A6}"/>
              </a:ext>
            </a:extLst>
          </p:cNvPr>
          <p:cNvSpPr txBox="1"/>
          <p:nvPr/>
        </p:nvSpPr>
        <p:spPr>
          <a:xfrm>
            <a:off x="484292" y="471338"/>
            <a:ext cx="11223416" cy="6093976"/>
          </a:xfrm>
          <a:prstGeom prst="rect">
            <a:avLst/>
          </a:prstGeom>
          <a:noFill/>
        </p:spPr>
        <p:txBody>
          <a:bodyPr wrap="square" rtlCol="0">
            <a:spAutoFit/>
          </a:bodyPr>
          <a:lstStyle/>
          <a:p>
            <a:r>
              <a:rPr lang="fr-FR" sz="1400" b="1" dirty="0"/>
              <a:t>Paiement  </a:t>
            </a:r>
            <a:r>
              <a:rPr lang="fr-FR" sz="1400" dirty="0"/>
              <a:t>: Laissez vous guider par l’application, privilégiez le paiement en ligne.  </a:t>
            </a:r>
            <a:br>
              <a:rPr lang="fr-FR" sz="1400" dirty="0"/>
            </a:br>
            <a:r>
              <a:rPr lang="fr-FR" sz="1400" dirty="0"/>
              <a:t>Les coordonnées du créancier apparaissent relatives à « mon club », intermédiaire / reversement vers le TUVB / Badminton.  Les paiements sont sécurisés par le partenaire français </a:t>
            </a:r>
            <a:r>
              <a:rPr lang="fr-FR" sz="1400" dirty="0" err="1"/>
              <a:t>MangoPay</a:t>
            </a:r>
            <a:r>
              <a:rPr lang="fr-FR" sz="1400" dirty="0"/>
              <a:t> leader du marché. </a:t>
            </a:r>
            <a:br>
              <a:rPr lang="fr-FR" sz="1400" dirty="0"/>
            </a:br>
            <a:r>
              <a:rPr lang="fr-FR" sz="1400" dirty="0" err="1"/>
              <a:t>Rq</a:t>
            </a:r>
            <a:r>
              <a:rPr lang="fr-FR" sz="1400" dirty="0"/>
              <a:t> : Nous vous invitons à payer par virement SEPA qui génère des charges pour le club bien plus faibles que par le paiement CB (= de 3€ à près de 5€ par paiement!) A noter que le paiement </a:t>
            </a:r>
            <a:r>
              <a:rPr lang="fr-FR" sz="1400" dirty="0" err="1"/>
              <a:t>Sepa</a:t>
            </a:r>
            <a:r>
              <a:rPr lang="fr-FR" sz="1400" dirty="0"/>
              <a:t> vous permet de payer en 2 fois. </a:t>
            </a:r>
            <a:br>
              <a:rPr lang="fr-FR" sz="1400" dirty="0"/>
            </a:br>
            <a:r>
              <a:rPr lang="fr-FR" sz="1400" dirty="0"/>
              <a:t>Les chèques, chèques vacances ANCV…. sont à déposer lors du forum des associations, ou au bureau du TUVB (horaires d’ouverture sur le site TUVB), ou dans la boite aux lettres du TUVB ou à envoyer à  </a:t>
            </a:r>
            <a:r>
              <a:rPr lang="fr-FR" sz="1200" i="1" dirty="0"/>
              <a:t>T.U.V.B. – section badminton – Villa Saint Christine - Place Charles de Gaulle – 91370 VERRIERES-LE-BUISSON. </a:t>
            </a:r>
            <a:br>
              <a:rPr lang="fr-FR" sz="1200" i="1" dirty="0"/>
            </a:br>
            <a:r>
              <a:rPr lang="fr-FR" sz="1400" dirty="0"/>
              <a:t>Merci d’insérer avec les règlements, l’indication SECTION BADMINTON et nom / prénom de l’adhérent et le cours choisi.</a:t>
            </a:r>
            <a:endParaRPr lang="fr-FR" sz="1200" dirty="0"/>
          </a:p>
          <a:p>
            <a:endParaRPr lang="fr-FR" sz="1400" dirty="0"/>
          </a:p>
          <a:p>
            <a:r>
              <a:rPr lang="fr-FR" sz="1400" b="1" dirty="0"/>
              <a:t>Pour les mineurs</a:t>
            </a:r>
            <a:r>
              <a:rPr lang="fr-FR" sz="1400" dirty="0"/>
              <a:t>, </a:t>
            </a:r>
            <a:br>
              <a:rPr lang="fr-FR" sz="1400" dirty="0"/>
            </a:br>
            <a:r>
              <a:rPr lang="fr-FR" sz="1400" dirty="0"/>
              <a:t>Un adulte devra créer son compte avec son adresse mail et y rattacher les formules des enfants.</a:t>
            </a:r>
            <a:br>
              <a:rPr lang="fr-FR" sz="1400" dirty="0"/>
            </a:br>
            <a:r>
              <a:rPr lang="fr-FR" sz="1400" dirty="0"/>
              <a:t>Lisez attentivement et cochez suivant vos volontés les cases d’autorisations sur le profil de l’enfant. </a:t>
            </a:r>
            <a:br>
              <a:rPr lang="fr-FR" sz="1400" dirty="0"/>
            </a:br>
            <a:endParaRPr lang="fr-FR" sz="1400" dirty="0"/>
          </a:p>
          <a:p>
            <a:r>
              <a:rPr lang="fr-FR" sz="1400" b="1" dirty="0"/>
              <a:t>Pour les inscriptions en compétitions IC,</a:t>
            </a:r>
            <a:br>
              <a:rPr lang="fr-FR" sz="1400" b="1" dirty="0"/>
            </a:br>
            <a:r>
              <a:rPr lang="fr-FR" sz="1400" dirty="0"/>
              <a:t>Vous pouvez, dés maintenant, vous inscrire après vous être inscrit sur une formule de cours, perfectionnement de préférence, mais le cours classique est possible. (Inscription possible aussi en début de saison après discussion avec le coach). </a:t>
            </a:r>
          </a:p>
          <a:p>
            <a:r>
              <a:rPr lang="fr-FR" sz="1400" dirty="0"/>
              <a:t>Si les formules « compétitions » n’apparaissent pas, revenez sur l’étape 1, et cliquez sur activités puis sélectionner « badminton », avec ou sans filtre sur l'âge.</a:t>
            </a:r>
            <a:br>
              <a:rPr lang="fr-FR" sz="1400" dirty="0"/>
            </a:br>
            <a:r>
              <a:rPr lang="fr-FR" sz="1400" dirty="0"/>
              <a:t>Choisissez le type de compétition homme ou mixte, peu importe équipe 1 ou 2, vous verrez avec le coach pour la répartition. </a:t>
            </a:r>
            <a:br>
              <a:rPr lang="fr-FR" sz="1400" dirty="0"/>
            </a:br>
            <a:r>
              <a:rPr lang="fr-FR" sz="1400" dirty="0"/>
              <a:t>Matchs les lundi ou vendredi et pour une des deux équipes mixte le mercredi. </a:t>
            </a:r>
          </a:p>
          <a:p>
            <a:endParaRPr lang="fr-FR" sz="1400" dirty="0"/>
          </a:p>
          <a:p>
            <a:r>
              <a:rPr lang="fr-FR" sz="1400" b="1" dirty="0"/>
              <a:t>Pour récupérer le justificatif de paiement</a:t>
            </a:r>
            <a:r>
              <a:rPr lang="fr-FR" sz="1200" b="1" i="1" dirty="0"/>
              <a:t>, </a:t>
            </a:r>
            <a:r>
              <a:rPr lang="fr-FR" sz="1200" i="1" dirty="0"/>
              <a:t>(Attention : La prise en compte du paiement SEPA  nécessite un petit délai avant qu’il ne soit reconnu payé)</a:t>
            </a:r>
            <a:br>
              <a:rPr lang="fr-FR" sz="1200" b="1" i="1" dirty="0"/>
            </a:br>
            <a:r>
              <a:rPr lang="fr-FR" sz="1400" dirty="0"/>
              <a:t>sur l’appli « </a:t>
            </a:r>
            <a:r>
              <a:rPr lang="fr-FR" sz="1400" dirty="0" err="1"/>
              <a:t>MonClub</a:t>
            </a:r>
            <a:r>
              <a:rPr lang="fr-FR" sz="1400" dirty="0"/>
              <a:t> », se connecter avec son compte, </a:t>
            </a:r>
            <a:br>
              <a:rPr lang="fr-FR" sz="1400" dirty="0"/>
            </a:br>
            <a:r>
              <a:rPr lang="fr-FR" sz="1400" dirty="0"/>
              <a:t>aller dans « mon espace adhérent », sélectionner son profil (si il y en a plusieurs) </a:t>
            </a:r>
            <a:br>
              <a:rPr lang="fr-FR" sz="1400" dirty="0"/>
            </a:br>
            <a:r>
              <a:rPr lang="fr-FR" sz="1400" dirty="0"/>
              <a:t>puis « mes adhésions », sélectionner « payées »  et la saison </a:t>
            </a:r>
            <a:br>
              <a:rPr lang="fr-FR" sz="1400" dirty="0"/>
            </a:br>
            <a:r>
              <a:rPr lang="fr-FR" sz="1400" dirty="0"/>
              <a:t>cliquer sur « télécharger le reçu »</a:t>
            </a:r>
          </a:p>
          <a:p>
            <a:endParaRPr lang="fr-FR" sz="1400" dirty="0"/>
          </a:p>
          <a:p>
            <a:r>
              <a:rPr lang="fr-FR" sz="1400" dirty="0">
                <a:highlight>
                  <a:srgbClr val="FFFF00"/>
                </a:highlight>
              </a:rPr>
              <a:t>En cas de problème ou pour toute précision, écrivez nous badminton@tuvb.org</a:t>
            </a:r>
          </a:p>
        </p:txBody>
      </p:sp>
    </p:spTree>
    <p:extLst>
      <p:ext uri="{BB962C8B-B14F-4D97-AF65-F5344CB8AC3E}">
        <p14:creationId xmlns:p14="http://schemas.microsoft.com/office/powerpoint/2010/main" val="23729567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338</TotalTime>
  <Words>642</Words>
  <Application>Microsoft Office PowerPoint</Application>
  <PresentationFormat>Grand écran</PresentationFormat>
  <Paragraphs>19</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Aptos</vt:lpstr>
      <vt:lpstr>Aptos Display</vt:lpstr>
      <vt:lpstr>Arial</vt:lpstr>
      <vt:lpstr>Arial Unicode MS</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Philippe Collot</dc:creator>
  <cp:lastModifiedBy>Philippe Collot</cp:lastModifiedBy>
  <cp:revision>41</cp:revision>
  <dcterms:created xsi:type="dcterms:W3CDTF">2024-06-29T16:42:36Z</dcterms:created>
  <dcterms:modified xsi:type="dcterms:W3CDTF">2024-08-22T22:11:03Z</dcterms:modified>
</cp:coreProperties>
</file>